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6" r:id="rId7"/>
    <p:sldId id="264" r:id="rId8"/>
  </p:sldIdLst>
  <p:sldSz cx="115204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9182305-FCBD-3FA8-48F0-5B7F744A6930}" name="Bálint Domnánovich" initials="BD" userId="584d0775ba98e2c0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67171"/>
    <a:srgbClr val="71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73" autoAdjust="0"/>
  </p:normalViewPr>
  <p:slideViewPr>
    <p:cSldViewPr snapToGrid="0">
      <p:cViewPr>
        <p:scale>
          <a:sx n="75" d="100"/>
          <a:sy n="75" d="100"/>
        </p:scale>
        <p:origin x="2112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jpe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0061" y="1060529"/>
            <a:ext cx="8640366" cy="2256061"/>
          </a:xfrm>
        </p:spPr>
        <p:txBody>
          <a:bodyPr anchor="b"/>
          <a:lstStyle>
            <a:lvl1pPr algn="ctr">
              <a:defRPr sz="5669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3403592"/>
            <a:ext cx="8640366" cy="1564542"/>
          </a:xfrm>
        </p:spPr>
        <p:txBody>
          <a:bodyPr/>
          <a:lstStyle>
            <a:lvl1pPr marL="0" indent="0" algn="ctr">
              <a:buNone/>
              <a:defRPr sz="2268"/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97244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55318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49" y="345009"/>
            <a:ext cx="2484105" cy="5491649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3" y="345009"/>
            <a:ext cx="7308310" cy="5491649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182224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81107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33" y="1615545"/>
            <a:ext cx="9936421" cy="2695572"/>
          </a:xfrm>
        </p:spPr>
        <p:txBody>
          <a:bodyPr anchor="b"/>
          <a:lstStyle>
            <a:lvl1pPr>
              <a:defRPr sz="5669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33" y="4336618"/>
            <a:ext cx="9936421" cy="1417538"/>
          </a:xfrm>
        </p:spPr>
        <p:txBody>
          <a:bodyPr/>
          <a:lstStyle>
            <a:lvl1pPr marL="0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066246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4" y="1725046"/>
            <a:ext cx="4896207" cy="411161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47" y="1725046"/>
            <a:ext cx="4896207" cy="411161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5517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345010"/>
            <a:ext cx="9936421" cy="1252534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5" y="1588543"/>
            <a:ext cx="4873706" cy="77852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5" y="2367064"/>
            <a:ext cx="4873706" cy="348159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7" y="1588543"/>
            <a:ext cx="4897708" cy="77852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7" y="2367064"/>
            <a:ext cx="4897708" cy="348159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576962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012610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795873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32012"/>
            <a:ext cx="3715657" cy="1512041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08" y="933026"/>
            <a:ext cx="5832247" cy="4605124"/>
          </a:xfrm>
        </p:spPr>
        <p:txBody>
          <a:bodyPr/>
          <a:lstStyle>
            <a:lvl1pPr>
              <a:defRPr sz="3024"/>
            </a:lvl1pPr>
            <a:lvl2pPr>
              <a:defRPr sz="2646"/>
            </a:lvl2pPr>
            <a:lvl3pPr>
              <a:defRPr sz="2268"/>
            </a:lvl3pPr>
            <a:lvl4pPr>
              <a:defRPr sz="1890"/>
            </a:lvl4pPr>
            <a:lvl5pPr>
              <a:defRPr sz="1890"/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944052"/>
            <a:ext cx="3715657" cy="360159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405535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32012"/>
            <a:ext cx="3715657" cy="1512041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7708" y="933026"/>
            <a:ext cx="5832247" cy="4605124"/>
          </a:xfrm>
        </p:spPr>
        <p:txBody>
          <a:bodyPr anchor="t"/>
          <a:lstStyle>
            <a:lvl1pPr marL="0" indent="0">
              <a:buNone/>
              <a:defRPr sz="3024"/>
            </a:lvl1pPr>
            <a:lvl2pPr marL="432008" indent="0">
              <a:buNone/>
              <a:defRPr sz="2646"/>
            </a:lvl2pPr>
            <a:lvl3pPr marL="864017" indent="0">
              <a:buNone/>
              <a:defRPr sz="2268"/>
            </a:lvl3pPr>
            <a:lvl4pPr marL="1296025" indent="0">
              <a:buNone/>
              <a:defRPr sz="1890"/>
            </a:lvl4pPr>
            <a:lvl5pPr marL="1728033" indent="0">
              <a:buNone/>
              <a:defRPr sz="1890"/>
            </a:lvl5pPr>
            <a:lvl6pPr marL="2160041" indent="0">
              <a:buNone/>
              <a:defRPr sz="1890"/>
            </a:lvl6pPr>
            <a:lvl7pPr marL="2592050" indent="0">
              <a:buNone/>
              <a:defRPr sz="1890"/>
            </a:lvl7pPr>
            <a:lvl8pPr marL="3024058" indent="0">
              <a:buNone/>
              <a:defRPr sz="1890"/>
            </a:lvl8pPr>
            <a:lvl9pPr marL="3456066" indent="0">
              <a:buNone/>
              <a:defRPr sz="189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944052"/>
            <a:ext cx="3715657" cy="360159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366568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34" y="345010"/>
            <a:ext cx="9936421" cy="1252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4" y="1725046"/>
            <a:ext cx="9936421" cy="4111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2033" y="6006163"/>
            <a:ext cx="2592110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2FA78-75A2-4ECC-BEF2-DEDE5FDB34A0}" type="datetimeFigureOut">
              <a:rPr lang="hu-HU" smtClean="0"/>
              <a:t>2023. 10. 01.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162" y="6006163"/>
            <a:ext cx="3888165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6345" y="6006163"/>
            <a:ext cx="2592110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EC7DD-CEAD-4B62-808E-37A430820CE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40359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864017" rtl="0" eaLnBrk="1" latinLnBrk="0" hangingPunct="1">
        <a:lnSpc>
          <a:spcPct val="90000"/>
        </a:lnSpc>
        <a:spcBef>
          <a:spcPct val="0"/>
        </a:spcBef>
        <a:buNone/>
        <a:defRPr sz="41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004" indent="-216004" algn="l" defTabSz="864017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4801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080021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512029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944037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376046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808054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24006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672070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1pPr>
      <a:lvl2pPr marL="43200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64017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3pPr>
      <a:lvl4pPr marL="1296025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728033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160041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59205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02405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456066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88C45D-6E61-ED40-9BE5-4F27C3B1B5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0061" y="1298655"/>
            <a:ext cx="8640366" cy="858078"/>
          </a:xfrm>
        </p:spPr>
        <p:txBody>
          <a:bodyPr>
            <a:normAutofit/>
          </a:bodyPr>
          <a:lstStyle/>
          <a:p>
            <a:r>
              <a:rPr lang="hu-HU" sz="5400" b="1" i="0" dirty="0">
                <a:solidFill>
                  <a:srgbClr val="717171"/>
                </a:solidFill>
                <a:effectLst/>
                <a:latin typeface="Söhne"/>
              </a:rPr>
              <a:t>Az Eiffel-torony</a:t>
            </a:r>
            <a:endParaRPr lang="hu-HU" sz="5400" dirty="0">
              <a:solidFill>
                <a:srgbClr val="717171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E512740-973B-1033-8B22-82155A914E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061" y="2156733"/>
            <a:ext cx="8640366" cy="1564542"/>
          </a:xfrm>
        </p:spPr>
        <p:txBody>
          <a:bodyPr>
            <a:normAutofit/>
          </a:bodyPr>
          <a:lstStyle/>
          <a:p>
            <a:r>
              <a:rPr lang="hu-HU" sz="2800" i="0" dirty="0">
                <a:solidFill>
                  <a:srgbClr val="717171"/>
                </a:solidFill>
                <a:effectLst/>
                <a:latin typeface="Söhne"/>
              </a:rPr>
              <a:t>Párizs ikonikus emléke</a:t>
            </a:r>
            <a:endParaRPr lang="hu-HU" sz="2800" dirty="0">
              <a:solidFill>
                <a:srgbClr val="7171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4024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9B2B1EB-8E2A-5738-BA3C-61F85B7E3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5010"/>
            <a:ext cx="11520488" cy="1252534"/>
          </a:xfrm>
          <a:solidFill>
            <a:schemeClr val="bg1">
              <a:lumMod val="65000"/>
            </a:schemeClr>
          </a:solidFill>
        </p:spPr>
        <p:txBody>
          <a:bodyPr/>
          <a:lstStyle/>
          <a:p>
            <a:r>
              <a:rPr lang="hu-HU" b="1" i="0" dirty="0">
                <a:solidFill>
                  <a:schemeClr val="bg1"/>
                </a:solidFill>
                <a:effectLst/>
                <a:latin typeface="Söhne"/>
              </a:rPr>
              <a:t>		</a:t>
            </a:r>
            <a:r>
              <a:rPr lang="hu-HU" sz="4000" b="1" i="0" dirty="0">
                <a:solidFill>
                  <a:schemeClr val="bg1"/>
                </a:solidFill>
                <a:effectLst/>
                <a:latin typeface="Söhne"/>
              </a:rPr>
              <a:t>Bevezetés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E6BA117-FB3E-1B6B-B896-EF7B49B1BD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034" y="1725046"/>
            <a:ext cx="6618415" cy="411161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hu-HU" sz="2400" b="0" i="0" dirty="0">
                <a:solidFill>
                  <a:schemeClr val="bg2">
                    <a:lumMod val="25000"/>
                  </a:schemeClr>
                </a:solidFill>
                <a:effectLst/>
                <a:latin typeface="Söhne"/>
              </a:rPr>
              <a:t>Az </a:t>
            </a:r>
            <a:r>
              <a:rPr lang="hu-HU" sz="2400" b="1" i="0" dirty="0">
                <a:solidFill>
                  <a:schemeClr val="bg2">
                    <a:lumMod val="25000"/>
                  </a:schemeClr>
                </a:solidFill>
                <a:effectLst/>
                <a:latin typeface="Söhne"/>
              </a:rPr>
              <a:t>Eiffel-torony</a:t>
            </a:r>
            <a:r>
              <a:rPr lang="hu-HU" sz="2400" b="0" i="0" dirty="0">
                <a:solidFill>
                  <a:schemeClr val="bg2">
                    <a:lumMod val="25000"/>
                  </a:schemeClr>
                </a:solidFill>
                <a:effectLst/>
                <a:latin typeface="Söhne"/>
              </a:rPr>
              <a:t> Párizs egyik jelképe</a:t>
            </a: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, a Champ-de-Mars park északnyugati végén a Szajna partján található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hu-HU" sz="2400" b="0" i="0" dirty="0">
                <a:solidFill>
                  <a:schemeClr val="bg2">
                    <a:lumMod val="25000"/>
                  </a:schemeClr>
                </a:solidFill>
                <a:effectLst/>
                <a:latin typeface="Söhne"/>
              </a:rPr>
              <a:t>Nevét a tervezőcég tulajától kapta G</a:t>
            </a: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ustave Eiffel-ről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hu-HU" sz="2400" b="0" i="0" dirty="0">
                <a:solidFill>
                  <a:schemeClr val="bg2">
                    <a:lumMod val="25000"/>
                  </a:schemeClr>
                </a:solidFill>
                <a:effectLst/>
                <a:latin typeface="Söhne"/>
              </a:rPr>
              <a:t>Az 1889-es világkiállításra épült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A mai napig Párizs leggyakrabban látogatottabb látványossága</a:t>
            </a:r>
            <a:endParaRPr lang="hu-HU" sz="2400" b="0" i="0" dirty="0">
              <a:solidFill>
                <a:schemeClr val="bg2">
                  <a:lumMod val="25000"/>
                </a:schemeClr>
              </a:solidFill>
              <a:effectLst/>
              <a:latin typeface="Söhne"/>
            </a:endParaRPr>
          </a:p>
        </p:txBody>
      </p:sp>
      <p:pic>
        <p:nvPicPr>
          <p:cNvPr id="5" name="Kép 4" descr="A képen vázlat, rajz, torony, épület látható&#10;&#10;Automatikusan generált leírás">
            <a:extLst>
              <a:ext uri="{FF2B5EF4-FFF2-40B4-BE49-F238E27FC236}">
                <a16:creationId xmlns:a16="http://schemas.microsoft.com/office/drawing/2014/main" id="{C1F867A1-7964-6666-D3B4-C987F08B6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97" y="345010"/>
            <a:ext cx="1252534" cy="1252534"/>
          </a:xfrm>
          <a:prstGeom prst="rect">
            <a:avLst/>
          </a:prstGeom>
        </p:spPr>
      </p:pic>
      <p:pic>
        <p:nvPicPr>
          <p:cNvPr id="8" name="Kép 7" descr="A képen térkép, kültéri, talaj látható&#10;&#10;Automatikusan generált leírás">
            <a:extLst>
              <a:ext uri="{FF2B5EF4-FFF2-40B4-BE49-F238E27FC236}">
                <a16:creationId xmlns:a16="http://schemas.microsoft.com/office/drawing/2014/main" id="{EC4043B5-F0FF-C54D-4301-C21ED6997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274" y="2520428"/>
            <a:ext cx="3348000" cy="25208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5852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3C87DD-30E0-65AF-8F22-11FB112C3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5010"/>
            <a:ext cx="11520488" cy="1252534"/>
          </a:xfrm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/>
          <a:p>
            <a:r>
              <a:rPr lang="hu-HU" sz="4000" b="1" i="0" dirty="0">
                <a:effectLst/>
                <a:latin typeface="Söhne"/>
              </a:rPr>
              <a:t>		</a:t>
            </a:r>
            <a:r>
              <a:rPr lang="hu-HU" sz="4000" b="1" i="0" dirty="0">
                <a:solidFill>
                  <a:schemeClr val="bg1"/>
                </a:solidFill>
                <a:effectLst/>
                <a:latin typeface="Söhne"/>
              </a:rPr>
              <a:t>Párizs és az Eiffel-torony</a:t>
            </a:r>
            <a:endParaRPr lang="hu-HU" sz="4000" dirty="0">
              <a:solidFill>
                <a:schemeClr val="bg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C2D66F2-1A4F-FE76-DDB7-D050CA278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035" y="1725046"/>
            <a:ext cx="6561266" cy="411161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Franciaország</a:t>
            </a:r>
            <a:r>
              <a:rPr lang="hu-HU" sz="2400" b="1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 </a:t>
            </a: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fővárosa azért is különleges, mert a világ 4 legjelentősebb városa közé tartozik.</a:t>
            </a:r>
          </a:p>
          <a:p>
            <a:pPr marL="0" indent="0" algn="just">
              <a:buNone/>
            </a:pP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Nemcsak, hogy a szerelem, de a fények, a művészetek és a divat városa is, sokak szerint a legszebb város.</a:t>
            </a:r>
          </a:p>
          <a:p>
            <a:pPr marL="0" indent="0" algn="just">
              <a:buNone/>
            </a:pP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Annyi híres, nevezetes épülettel, szoborral, építménnyel találkozhatunk Párizsban, hogy egy egész nap sem lenne elég a felsorolásukra.</a:t>
            </a:r>
          </a:p>
          <a:p>
            <a:pPr marL="0" indent="0" algn="just">
              <a:buNone/>
            </a:pP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A leghíresebb nevezetessége egyértelműen az </a:t>
            </a:r>
            <a:r>
              <a:rPr lang="hu-HU" sz="2400" b="1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Eiffel-torony</a:t>
            </a:r>
          </a:p>
        </p:txBody>
      </p:sp>
      <p:pic>
        <p:nvPicPr>
          <p:cNvPr id="5" name="Kép 4" descr="A képen vázlat, rajz, torony, épület látható&#10;&#10;Automatikusan generált leírás">
            <a:extLst>
              <a:ext uri="{FF2B5EF4-FFF2-40B4-BE49-F238E27FC236}">
                <a16:creationId xmlns:a16="http://schemas.microsoft.com/office/drawing/2014/main" id="{6AC6AD08-FD2A-FD68-5FE4-610DEF103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05" y="345010"/>
            <a:ext cx="1252534" cy="1252534"/>
          </a:xfrm>
          <a:prstGeom prst="rect">
            <a:avLst/>
          </a:prstGeom>
        </p:spPr>
      </p:pic>
      <p:pic>
        <p:nvPicPr>
          <p:cNvPr id="8" name="Kép 7" descr="A képen vázlat, rajz, Vonalas grafika, illusztráció látható&#10;&#10;Automatikusan generált leírás">
            <a:extLst>
              <a:ext uri="{FF2B5EF4-FFF2-40B4-BE49-F238E27FC236}">
                <a16:creationId xmlns:a16="http://schemas.microsoft.com/office/drawing/2014/main" id="{99123276-A12F-1B75-324E-A3B74FBB6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301" y="1980852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0088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F7252F9-1EA1-2BCF-555B-393F7C3FD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5010"/>
            <a:ext cx="11520488" cy="1252534"/>
          </a:xfrm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/>
          <a:p>
            <a:r>
              <a:rPr lang="hu-HU" sz="4000" b="1" i="0" dirty="0">
                <a:effectLst/>
                <a:latin typeface="Söhne"/>
              </a:rPr>
              <a:t>		</a:t>
            </a:r>
            <a:r>
              <a:rPr lang="hu-HU" sz="4000" b="1" i="0" dirty="0">
                <a:solidFill>
                  <a:schemeClr val="bg1"/>
                </a:solidFill>
                <a:effectLst/>
                <a:latin typeface="Söhne"/>
              </a:rPr>
              <a:t>Gustave Eiffel</a:t>
            </a:r>
            <a:endParaRPr lang="hu-HU" sz="4000" dirty="0">
              <a:solidFill>
                <a:schemeClr val="bg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3C82026-BBE0-5BC1-C866-915C6447E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034" y="1725046"/>
            <a:ext cx="7486552" cy="411161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Az 1832-ben született építésznek több különböző látványosságot is köszönhetünk, többek között a</a:t>
            </a:r>
          </a:p>
          <a:p>
            <a:pPr algn="just"/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Casa de Fierrót Iquitosban</a:t>
            </a:r>
          </a:p>
          <a:p>
            <a:pPr algn="just"/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Csillagvizsgálót Nizzában</a:t>
            </a:r>
          </a:p>
          <a:p>
            <a:pPr algn="just"/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New Yorkban a Szabadság-szobor tartószerkezetét</a:t>
            </a:r>
          </a:p>
          <a:p>
            <a:pPr algn="just"/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Budapesten pedig a Nyugati pályaudvart</a:t>
            </a:r>
          </a:p>
        </p:txBody>
      </p:sp>
      <p:pic>
        <p:nvPicPr>
          <p:cNvPr id="4" name="Kép 3" descr="A képen vázlat, rajz, torony, épület látható&#10;&#10;Automatikusan generált leírás">
            <a:extLst>
              <a:ext uri="{FF2B5EF4-FFF2-40B4-BE49-F238E27FC236}">
                <a16:creationId xmlns:a16="http://schemas.microsoft.com/office/drawing/2014/main" id="{570C948C-8DAE-E264-5856-CAB3CD602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05" y="345010"/>
            <a:ext cx="1252534" cy="1252534"/>
          </a:xfrm>
          <a:prstGeom prst="rect">
            <a:avLst/>
          </a:prstGeom>
        </p:spPr>
      </p:pic>
      <p:pic>
        <p:nvPicPr>
          <p:cNvPr id="6" name="Kép 5" descr="A képen Emberi arc, ember, portré, vázlat látható&#10;&#10;Automatikusan generált leírás">
            <a:extLst>
              <a:ext uri="{FF2B5EF4-FFF2-40B4-BE49-F238E27FC236}">
                <a16:creationId xmlns:a16="http://schemas.microsoft.com/office/drawing/2014/main" id="{6BB7A9B8-C6EA-840F-8CB2-93C0E0BC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120" y="1756135"/>
            <a:ext cx="2550000" cy="3060000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1DDD4154-C997-E8E8-557E-6228632221F6}"/>
              </a:ext>
            </a:extLst>
          </p:cNvPr>
          <p:cNvSpPr txBox="1"/>
          <p:nvPr/>
        </p:nvSpPr>
        <p:spPr>
          <a:xfrm>
            <a:off x="8375120" y="4816135"/>
            <a:ext cx="25078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i="1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Készítette: François Touranchet</a:t>
            </a:r>
            <a:endParaRPr lang="hu-HU" sz="1100" i="1" dirty="0">
              <a:solidFill>
                <a:schemeClr val="bg2">
                  <a:lumMod val="25000"/>
                </a:schemeClr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7251039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B29D4DA-3C6D-9CC0-A4CA-485F77A24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5010"/>
            <a:ext cx="11520488" cy="1252534"/>
          </a:xfrm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/>
          <a:p>
            <a:r>
              <a:rPr lang="hu-HU" sz="4000" b="1" i="0" dirty="0">
                <a:effectLst/>
                <a:latin typeface="Söhne"/>
              </a:rPr>
              <a:t>		</a:t>
            </a:r>
            <a:r>
              <a:rPr lang="hu-HU" sz="4000" b="1" i="0" dirty="0">
                <a:solidFill>
                  <a:schemeClr val="bg1"/>
                </a:solidFill>
                <a:effectLst/>
                <a:latin typeface="Söhne"/>
              </a:rPr>
              <a:t>Az Eiffel-torony építése</a:t>
            </a:r>
            <a:endParaRPr lang="hu-HU" sz="4000" dirty="0">
              <a:solidFill>
                <a:schemeClr val="bg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0AB71EC-02D4-4D06-CC23-C3A7E1117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Az építkezés 1887. január 28-án kezdődött el azonban ez heves ellenkezést váltott ki a művészek körében, többek között </a:t>
            </a:r>
            <a:r>
              <a:rPr lang="hu-HU" sz="2400" i="1" dirty="0">
                <a:solidFill>
                  <a:schemeClr val="bg2">
                    <a:lumMod val="50000"/>
                  </a:schemeClr>
                </a:solidFill>
                <a:latin typeface="Söhne"/>
              </a:rPr>
              <a:t>C</a:t>
            </a:r>
            <a:r>
              <a:rPr lang="hu-HU" sz="2400" i="1" dirty="0">
                <a:solidFill>
                  <a:srgbClr val="767171"/>
                </a:solidFill>
                <a:latin typeface="Söhne"/>
              </a:rPr>
              <a:t>harles</a:t>
            </a:r>
            <a:r>
              <a:rPr lang="hu-HU" sz="2400" i="1" dirty="0">
                <a:solidFill>
                  <a:schemeClr val="bg2">
                    <a:lumMod val="50000"/>
                  </a:schemeClr>
                </a:solidFill>
                <a:latin typeface="Söhne"/>
              </a:rPr>
              <a:t> Gounod</a:t>
            </a: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, </a:t>
            </a:r>
            <a:r>
              <a:rPr lang="hu-HU" sz="2400" i="1" dirty="0">
                <a:solidFill>
                  <a:schemeClr val="bg2">
                    <a:lumMod val="50000"/>
                  </a:schemeClr>
                </a:solidFill>
                <a:latin typeface="Söhne"/>
              </a:rPr>
              <a:t>Victorien Sardou</a:t>
            </a:r>
            <a:r>
              <a:rPr lang="hu-HU" sz="2400" dirty="0">
                <a:solidFill>
                  <a:schemeClr val="bg2">
                    <a:lumMod val="50000"/>
                  </a:schemeClr>
                </a:solidFill>
                <a:latin typeface="Söhne"/>
              </a:rPr>
              <a:t> </a:t>
            </a: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és </a:t>
            </a:r>
            <a:r>
              <a:rPr lang="hu-HU" sz="2400" i="1" dirty="0">
                <a:solidFill>
                  <a:schemeClr val="bg2">
                    <a:lumMod val="50000"/>
                  </a:schemeClr>
                </a:solidFill>
                <a:latin typeface="Söhne"/>
              </a:rPr>
              <a:t>François Coppée</a:t>
            </a:r>
            <a:r>
              <a:rPr lang="hu-HU" sz="2400" i="1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 </a:t>
            </a: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is tiltakozott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hu-HU" sz="2400" dirty="0">
              <a:solidFill>
                <a:schemeClr val="bg2">
                  <a:lumMod val="25000"/>
                </a:schemeClr>
              </a:solidFill>
              <a:latin typeface="Söhne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„Nem bízunk a nagy emberekben”</a:t>
            </a:r>
            <a:endParaRPr lang="hu-HU" sz="2400" dirty="0">
              <a:solidFill>
                <a:schemeClr val="bg2">
                  <a:lumMod val="25000"/>
                </a:schemeClr>
              </a:solidFill>
              <a:latin typeface="Söhne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hu-HU" sz="2400" i="1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Eiffel válasza a tüntetőkkel szemben</a:t>
            </a:r>
          </a:p>
        </p:txBody>
      </p:sp>
      <p:pic>
        <p:nvPicPr>
          <p:cNvPr id="4" name="Kép 3" descr="A képen vázlat, rajz, torony, épület látható&#10;&#10;Automatikusan generált leírás">
            <a:extLst>
              <a:ext uri="{FF2B5EF4-FFF2-40B4-BE49-F238E27FC236}">
                <a16:creationId xmlns:a16="http://schemas.microsoft.com/office/drawing/2014/main" id="{A7F46E93-D1E8-B77E-D6A5-F739569E9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05" y="345010"/>
            <a:ext cx="1252534" cy="1252534"/>
          </a:xfrm>
          <a:prstGeom prst="rect">
            <a:avLst/>
          </a:prstGeom>
        </p:spPr>
      </p:pic>
      <p:sp>
        <p:nvSpPr>
          <p:cNvPr id="23" name="Ív 22">
            <a:extLst>
              <a:ext uri="{FF2B5EF4-FFF2-40B4-BE49-F238E27FC236}">
                <a16:creationId xmlns:a16="http://schemas.microsoft.com/office/drawing/2014/main" id="{A30AC566-4BA1-4800-1B34-0756518847BF}"/>
              </a:ext>
            </a:extLst>
          </p:cNvPr>
          <p:cNvSpPr/>
          <p:nvPr/>
        </p:nvSpPr>
        <p:spPr>
          <a:xfrm>
            <a:off x="5490244" y="5808559"/>
            <a:ext cx="540000" cy="540000"/>
          </a:xfrm>
          <a:prstGeom prst="arc">
            <a:avLst>
              <a:gd name="adj1" fmla="val 10742714"/>
              <a:gd name="adj2" fmla="val 0"/>
            </a:avLst>
          </a:prstGeom>
          <a:ln w="381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27" name="Szabadkézi sokszög: alakzat 26">
            <a:extLst>
              <a:ext uri="{FF2B5EF4-FFF2-40B4-BE49-F238E27FC236}">
                <a16:creationId xmlns:a16="http://schemas.microsoft.com/office/drawing/2014/main" id="{F7E5CB25-205B-5460-AB20-7BAF4C9C78C2}"/>
              </a:ext>
            </a:extLst>
          </p:cNvPr>
          <p:cNvSpPr/>
          <p:nvPr/>
        </p:nvSpPr>
        <p:spPr>
          <a:xfrm>
            <a:off x="5368579" y="4843330"/>
            <a:ext cx="360000" cy="1260000"/>
          </a:xfrm>
          <a:custGeom>
            <a:avLst/>
            <a:gdLst>
              <a:gd name="connsiteX0" fmla="*/ 0 w 310718"/>
              <a:gd name="connsiteY0" fmla="*/ 1242874 h 1242874"/>
              <a:gd name="connsiteX1" fmla="*/ 195308 w 310718"/>
              <a:gd name="connsiteY1" fmla="*/ 621437 h 1242874"/>
              <a:gd name="connsiteX2" fmla="*/ 310718 w 310718"/>
              <a:gd name="connsiteY2" fmla="*/ 0 h 1242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718" h="1242874">
                <a:moveTo>
                  <a:pt x="0" y="1242874"/>
                </a:moveTo>
                <a:cubicBezTo>
                  <a:pt x="71761" y="1035728"/>
                  <a:pt x="143522" y="828583"/>
                  <a:pt x="195308" y="621437"/>
                </a:cubicBezTo>
                <a:cubicBezTo>
                  <a:pt x="247094" y="414291"/>
                  <a:pt x="278906" y="207145"/>
                  <a:pt x="310718" y="0"/>
                </a:cubicBezTo>
              </a:path>
            </a:pathLst>
          </a:custGeom>
          <a:noFill/>
          <a:ln w="381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28" name="Szabadkézi sokszög: alakzat 27">
            <a:extLst>
              <a:ext uri="{FF2B5EF4-FFF2-40B4-BE49-F238E27FC236}">
                <a16:creationId xmlns:a16="http://schemas.microsoft.com/office/drawing/2014/main" id="{260BCCBD-8646-C03C-2337-37EDB9E63B4B}"/>
              </a:ext>
            </a:extLst>
          </p:cNvPr>
          <p:cNvSpPr/>
          <p:nvPr/>
        </p:nvSpPr>
        <p:spPr>
          <a:xfrm flipH="1">
            <a:off x="5791911" y="4843330"/>
            <a:ext cx="360000" cy="1260000"/>
          </a:xfrm>
          <a:custGeom>
            <a:avLst/>
            <a:gdLst>
              <a:gd name="connsiteX0" fmla="*/ 0 w 310718"/>
              <a:gd name="connsiteY0" fmla="*/ 1242874 h 1242874"/>
              <a:gd name="connsiteX1" fmla="*/ 195308 w 310718"/>
              <a:gd name="connsiteY1" fmla="*/ 621437 h 1242874"/>
              <a:gd name="connsiteX2" fmla="*/ 310718 w 310718"/>
              <a:gd name="connsiteY2" fmla="*/ 0 h 1242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718" h="1242874">
                <a:moveTo>
                  <a:pt x="0" y="1242874"/>
                </a:moveTo>
                <a:cubicBezTo>
                  <a:pt x="71761" y="1035728"/>
                  <a:pt x="143522" y="828583"/>
                  <a:pt x="195308" y="621437"/>
                </a:cubicBezTo>
                <a:cubicBezTo>
                  <a:pt x="247094" y="414291"/>
                  <a:pt x="278906" y="207145"/>
                  <a:pt x="310718" y="0"/>
                </a:cubicBezTo>
              </a:path>
            </a:pathLst>
          </a:custGeom>
          <a:noFill/>
          <a:ln w="381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29" name="Trapezoid 28">
            <a:extLst>
              <a:ext uri="{FF2B5EF4-FFF2-40B4-BE49-F238E27FC236}">
                <a16:creationId xmlns:a16="http://schemas.microsoft.com/office/drawing/2014/main" id="{F4CE5FA7-84FF-916D-D90D-46DB4966D0AA}"/>
              </a:ext>
            </a:extLst>
          </p:cNvPr>
          <p:cNvSpPr/>
          <p:nvPr/>
        </p:nvSpPr>
        <p:spPr>
          <a:xfrm>
            <a:off x="5688244" y="5389859"/>
            <a:ext cx="144000" cy="288000"/>
          </a:xfrm>
          <a:prstGeom prst="trapezoid">
            <a:avLst/>
          </a:prstGeom>
          <a:noFill/>
          <a:ln w="381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6" name="Téglalap 35">
            <a:extLst>
              <a:ext uri="{FF2B5EF4-FFF2-40B4-BE49-F238E27FC236}">
                <a16:creationId xmlns:a16="http://schemas.microsoft.com/office/drawing/2014/main" id="{BFBB529D-E2FA-C045-D942-0B912B271941}"/>
              </a:ext>
            </a:extLst>
          </p:cNvPr>
          <p:cNvSpPr/>
          <p:nvPr/>
        </p:nvSpPr>
        <p:spPr>
          <a:xfrm>
            <a:off x="5220244" y="6098059"/>
            <a:ext cx="1080000" cy="90000"/>
          </a:xfrm>
          <a:prstGeom prst="rect">
            <a:avLst/>
          </a:prstGeom>
          <a:noFill/>
          <a:ln w="381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8" name="Névtábla 37">
            <a:extLst>
              <a:ext uri="{FF2B5EF4-FFF2-40B4-BE49-F238E27FC236}">
                <a16:creationId xmlns:a16="http://schemas.microsoft.com/office/drawing/2014/main" id="{60F88254-BA22-8092-0F82-4AF88C647108}"/>
              </a:ext>
            </a:extLst>
          </p:cNvPr>
          <p:cNvSpPr/>
          <p:nvPr/>
        </p:nvSpPr>
        <p:spPr>
          <a:xfrm>
            <a:off x="5705990" y="4735330"/>
            <a:ext cx="108000" cy="108000"/>
          </a:xfrm>
          <a:prstGeom prst="plaque">
            <a:avLst/>
          </a:prstGeom>
          <a:noFill/>
          <a:ln w="381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39" name="Háromszög 38">
            <a:extLst>
              <a:ext uri="{FF2B5EF4-FFF2-40B4-BE49-F238E27FC236}">
                <a16:creationId xmlns:a16="http://schemas.microsoft.com/office/drawing/2014/main" id="{C07B155F-4C55-11C4-D981-4A21313933F2}"/>
              </a:ext>
            </a:extLst>
          </p:cNvPr>
          <p:cNvSpPr/>
          <p:nvPr/>
        </p:nvSpPr>
        <p:spPr>
          <a:xfrm>
            <a:off x="5723990" y="4532630"/>
            <a:ext cx="72000" cy="180000"/>
          </a:xfrm>
          <a:prstGeom prst="triangle">
            <a:avLst>
              <a:gd name="adj" fmla="val 50001"/>
            </a:avLst>
          </a:prstGeom>
          <a:noFill/>
          <a:ln w="381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333277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B29D4DA-3C6D-9CC0-A4CA-485F77A24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5010"/>
            <a:ext cx="11520488" cy="1252534"/>
          </a:xfrm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/>
          <a:p>
            <a:r>
              <a:rPr lang="hu-HU" sz="4000" b="1" i="0" dirty="0">
                <a:effectLst/>
                <a:latin typeface="Söhne"/>
              </a:rPr>
              <a:t>		</a:t>
            </a:r>
            <a:r>
              <a:rPr lang="hu-HU" sz="4000" b="1" i="0" dirty="0">
                <a:solidFill>
                  <a:schemeClr val="bg1"/>
                </a:solidFill>
                <a:effectLst/>
                <a:latin typeface="Söhne"/>
              </a:rPr>
              <a:t>Az építkezés befejezése</a:t>
            </a:r>
            <a:endParaRPr lang="hu-HU" sz="4000" dirty="0">
              <a:solidFill>
                <a:schemeClr val="bg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0AB71EC-02D4-4D06-CC23-C3A7E1117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3493" y="2052171"/>
            <a:ext cx="7274962" cy="3809785"/>
          </a:xfrm>
        </p:spPr>
        <p:txBody>
          <a:bodyPr>
            <a:normAutofit/>
          </a:bodyPr>
          <a:lstStyle/>
          <a:p>
            <a:pPr marL="0" indent="0" algn="just"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Az építmény hihetetlen sebességgel épült, havonta 12 méterrel lett magasabb. Majd az éjjel-nappali hangos munkálatok miatti sztrájkok ellenére 88’ július 14-én a második, 89’ március 31-én pedig a harmadik szint is elkészült.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hu-HU" sz="2400" dirty="0">
              <a:solidFill>
                <a:schemeClr val="bg2">
                  <a:lumMod val="25000"/>
                </a:schemeClr>
              </a:solidFill>
              <a:latin typeface="Söhne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Az „elképesztő technikai vakmerőség, kiemelkedően gyors végrehajtás” lehetővé tette, hogy két év után felavathassák.</a:t>
            </a:r>
          </a:p>
        </p:txBody>
      </p:sp>
      <p:pic>
        <p:nvPicPr>
          <p:cNvPr id="4" name="Kép 3" descr="A képen vázlat, rajz, torony, épület látható&#10;&#10;Automatikusan generált leírás">
            <a:extLst>
              <a:ext uri="{FF2B5EF4-FFF2-40B4-BE49-F238E27FC236}">
                <a16:creationId xmlns:a16="http://schemas.microsoft.com/office/drawing/2014/main" id="{A7F46E93-D1E8-B77E-D6A5-F739569E9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05" y="345010"/>
            <a:ext cx="1252534" cy="1252534"/>
          </a:xfrm>
          <a:prstGeom prst="rect">
            <a:avLst/>
          </a:prstGeom>
        </p:spPr>
      </p:pic>
      <p:pic>
        <p:nvPicPr>
          <p:cNvPr id="6" name="Kép 5" descr="A képen ég, torony, épület, fekete-fehér látható&#10;&#10;Automatikusan generált leírás">
            <a:extLst>
              <a:ext uri="{FF2B5EF4-FFF2-40B4-BE49-F238E27FC236}">
                <a16:creationId xmlns:a16="http://schemas.microsoft.com/office/drawing/2014/main" id="{875C6438-FAB4-E34B-8676-A7BBE75263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21" y="2104472"/>
            <a:ext cx="2912421" cy="37051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535801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057109-F635-6F31-7D60-DC8B7FF8B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5010"/>
            <a:ext cx="11520488" cy="1252534"/>
          </a:xfrm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/>
          <a:p>
            <a:r>
              <a:rPr lang="hu-HU" sz="4000" b="1" dirty="0">
                <a:latin typeface="Söhne"/>
              </a:rPr>
              <a:t>		</a:t>
            </a:r>
            <a:r>
              <a:rPr lang="hu-HU" sz="4000" b="1" i="0" dirty="0">
                <a:solidFill>
                  <a:schemeClr val="bg1"/>
                </a:solidFill>
                <a:effectLst/>
                <a:latin typeface="Söhne"/>
              </a:rPr>
              <a:t>Az Eiffel-torony ma</a:t>
            </a:r>
            <a:endParaRPr lang="hu-HU" sz="4000" dirty="0">
              <a:solidFill>
                <a:schemeClr val="bg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5081202-5C81-1C97-4747-42DFA7866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A torony mindig is megosztotta a franciákat, sokan szeretik, mások kimondottan utálják</a:t>
            </a:r>
          </a:p>
          <a:p>
            <a:pPr algn="just"/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valakik csúfságnak valakik öreg hölgynek becézik</a:t>
            </a:r>
          </a:p>
          <a:p>
            <a:pPr algn="just"/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többször le akarták bontani, és felrobbantani</a:t>
            </a:r>
          </a:p>
          <a:p>
            <a:pPr algn="just"/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2014-ben felújították és bővítették</a:t>
            </a:r>
          </a:p>
          <a:p>
            <a:pPr algn="just"/>
            <a:endParaRPr lang="hu-HU" sz="2400" dirty="0">
              <a:solidFill>
                <a:schemeClr val="bg2">
                  <a:lumMod val="25000"/>
                </a:schemeClr>
              </a:solidFill>
              <a:latin typeface="Söhne"/>
            </a:endParaRPr>
          </a:p>
          <a:p>
            <a:pPr marL="0" indent="0" algn="just">
              <a:buNone/>
            </a:pP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Az </a:t>
            </a:r>
            <a:r>
              <a:rPr lang="hu-HU" sz="2400" b="1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Eiffel-torony</a:t>
            </a:r>
            <a:r>
              <a:rPr lang="hu-HU" sz="2400" dirty="0">
                <a:solidFill>
                  <a:schemeClr val="bg2">
                    <a:lumMod val="25000"/>
                  </a:schemeClr>
                </a:solidFill>
                <a:latin typeface="Söhne"/>
              </a:rPr>
              <a:t> sok megpróbáltatáson ment keresztül, de még ma is a világ egyik leghíresebb épületeként ismerjük</a:t>
            </a:r>
          </a:p>
        </p:txBody>
      </p:sp>
      <p:pic>
        <p:nvPicPr>
          <p:cNvPr id="4" name="Kép 3" descr="A képen vázlat, rajz, torony, épület látható&#10;&#10;Automatikusan generált leírás">
            <a:extLst>
              <a:ext uri="{FF2B5EF4-FFF2-40B4-BE49-F238E27FC236}">
                <a16:creationId xmlns:a16="http://schemas.microsoft.com/office/drawing/2014/main" id="{1B5471C4-8225-80FB-6A59-D12D37D68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05" y="345010"/>
            <a:ext cx="1252534" cy="125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4692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5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271</TotalTime>
  <Words>313</Words>
  <Application>Microsoft Office PowerPoint</Application>
  <PresentationFormat>Egyéni</PresentationFormat>
  <Paragraphs>35</Paragraphs>
  <Slides>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Söhne</vt:lpstr>
      <vt:lpstr>Office-téma</vt:lpstr>
      <vt:lpstr>Az Eiffel-torony</vt:lpstr>
      <vt:lpstr>  Bevezetés</vt:lpstr>
      <vt:lpstr>  Párizs és az Eiffel-torony</vt:lpstr>
      <vt:lpstr>  Gustave Eiffel</vt:lpstr>
      <vt:lpstr>  Az Eiffel-torony építése</vt:lpstr>
      <vt:lpstr>  Az építkezés befejezése</vt:lpstr>
      <vt:lpstr>  Az Eiffel-torony 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 Eiffel-torony - Párizs ikonikus emléke</dc:title>
  <dc:creator>Bálint Domnánovich</dc:creator>
  <cp:lastModifiedBy>Bálint Domnánovich</cp:lastModifiedBy>
  <cp:revision>4</cp:revision>
  <dcterms:created xsi:type="dcterms:W3CDTF">2023-09-29T13:42:45Z</dcterms:created>
  <dcterms:modified xsi:type="dcterms:W3CDTF">2023-10-01T11:44:26Z</dcterms:modified>
</cp:coreProperties>
</file>

<file path=docProps/thumbnail.jpeg>
</file>